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jp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1ac26b3c8_0_3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71ac26b3c8_0_6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H">
  <p:cSld name="TITLE_AND_BODY_2_1_1_1_1_1_1_1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/>
          <p:nvPr>
            <p:ph idx="2" type="pic"/>
          </p:nvPr>
        </p:nvSpPr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  <a:noFill/>
          <a:ln>
            <a:noFill/>
          </a:ln>
        </p:spPr>
      </p:sp>
      <p:sp>
        <p:nvSpPr>
          <p:cNvPr id="226" name="Google Shape;226;p17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17"/>
          <p:cNvSpPr txBox="1"/>
          <p:nvPr>
            <p:ph idx="1" type="body"/>
          </p:nvPr>
        </p:nvSpPr>
        <p:spPr>
          <a:xfrm>
            <a:off x="3856357" y="14973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228" name="Google Shape;228;p17"/>
          <p:cNvCxnSpPr/>
          <p:nvPr/>
        </p:nvCxnSpPr>
        <p:spPr>
          <a:xfrm>
            <a:off x="505213" y="540325"/>
            <a:ext cx="1059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G">
  <p:cSld name="TITLE_AND_BODY_2_1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/>
          <p:nvPr>
            <p:ph idx="2" type="pic"/>
          </p:nvPr>
        </p:nvSpPr>
        <p:spPr>
          <a:xfrm>
            <a:off x="4224597" y="225225"/>
            <a:ext cx="4690800" cy="46908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18"/>
          <p:cNvSpPr txBox="1"/>
          <p:nvPr>
            <p:ph type="title"/>
          </p:nvPr>
        </p:nvSpPr>
        <p:spPr>
          <a:xfrm>
            <a:off x="228600" y="227475"/>
            <a:ext cx="35571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18"/>
          <p:cNvSpPr txBox="1"/>
          <p:nvPr>
            <p:ph idx="1" type="body"/>
          </p:nvPr>
        </p:nvSpPr>
        <p:spPr>
          <a:xfrm>
            <a:off x="228600" y="1599075"/>
            <a:ext cx="3557100" cy="331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 Flags in Emails</a:t>
            </a:r>
            <a:endParaRPr/>
          </a:p>
        </p:txBody>
      </p:sp>
      <p:sp>
        <p:nvSpPr>
          <p:cNvPr id="238" name="Google Shape;238;p1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Phishing</a:t>
            </a:r>
            <a:r>
              <a:rPr lang="en-GB"/>
              <a:t> awareness training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44" name="Google Shape;244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Definition</a:t>
            </a:r>
            <a:r>
              <a:rPr lang="en-GB" sz="1500"/>
              <a:t>: Phishing is a type of cyberattack where attackers impersonate trusted entities to steal sensitive information (e.g., passwords, credit card numbers).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600"/>
              <a:t>Purpose</a:t>
            </a:r>
            <a:r>
              <a:rPr lang="en-GB" sz="1500"/>
              <a:t>: Understand how phishing works, how to recognize it, and how to protect yourself.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🛑 Example: You receive an email claiming to be from your bank asking you to verify your account by clicking a suspicious link.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959425" y="344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Recognizing Phishing Emails</a:t>
            </a:r>
            <a:endParaRPr/>
          </a:p>
        </p:txBody>
      </p:sp>
      <p:sp>
        <p:nvSpPr>
          <p:cNvPr id="250" name="Google Shape;250;p21"/>
          <p:cNvSpPr txBox="1"/>
          <p:nvPr>
            <p:ph idx="1" type="body"/>
          </p:nvPr>
        </p:nvSpPr>
        <p:spPr>
          <a:xfrm>
            <a:off x="1018225" y="1258250"/>
            <a:ext cx="6921300" cy="3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| Clue    </a:t>
            </a:r>
            <a:r>
              <a:rPr lang="en-GB">
                <a:solidFill>
                  <a:srgbClr val="FFFFFF"/>
                </a:solidFill>
              </a:rPr>
              <a:t>                                                               | </a:t>
            </a:r>
            <a:r>
              <a:rPr b="1" lang="en-GB">
                <a:solidFill>
                  <a:srgbClr val="FFFFFF"/>
                </a:solidFill>
              </a:rPr>
              <a:t>Description      </a:t>
            </a:r>
            <a:r>
              <a:rPr lang="en-GB">
                <a:solidFill>
                  <a:srgbClr val="FFFFFF"/>
                </a:solidFill>
              </a:rPr>
              <a:t>                  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| 📧 **Generic Greetings**                    | “Dear Customer” instead of your name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| 🚨 **Urgency or Threats**                 | “Act Now or Your Account Will Be Closed”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| 🔗 **Suspicious Links**                        | Hover reveals a mismatched URL     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| 🧾 **Unexpected Attachments**   | Especially .exe, .scr, .zip        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| 🔤 **Spelling/Grammar Errors**   | Poor language often used by attackers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Spotting Fake Websites</a:t>
            </a:r>
            <a:endParaRPr/>
          </a:p>
        </p:txBody>
      </p:sp>
      <p:sp>
        <p:nvSpPr>
          <p:cNvPr id="256" name="Google Shape;256;p22"/>
          <p:cNvSpPr txBox="1"/>
          <p:nvPr>
            <p:ph idx="1" type="body"/>
          </p:nvPr>
        </p:nvSpPr>
        <p:spPr>
          <a:xfrm>
            <a:off x="3260000" y="998600"/>
            <a:ext cx="6083700" cy="261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/>
              <a:t>Tactics Used</a:t>
            </a:r>
            <a:r>
              <a:rPr lang="en-GB" sz="1700"/>
              <a:t>: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Misspelled URLs (paypaI.com instead of paypal.com)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No HTTPS (🔒 missing)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Lookalike logos and design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Login forms asking for unusual info (SSN, full passwords)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/>
              <a:t>🧠 Tip: Always type URLs manually or use bookmarks.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Real-World Examples</a:t>
            </a:r>
            <a:endParaRPr/>
          </a:p>
        </p:txBody>
      </p:sp>
      <p:sp>
        <p:nvSpPr>
          <p:cNvPr id="262" name="Google Shape;262;p23"/>
          <p:cNvSpPr txBox="1"/>
          <p:nvPr>
            <p:ph idx="1" type="body"/>
          </p:nvPr>
        </p:nvSpPr>
        <p:spPr>
          <a:xfrm>
            <a:off x="817300" y="1422600"/>
            <a:ext cx="4899300" cy="29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2016 Google Docs Phishing – fake invitation emails tricked users into giving access to their accounts.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COVID-19 Themed Attacks – fake health updates from WHO or CDC used to lure victims.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Workplace Examples – fake emails from “CEO” asking for urgent wire transfers.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63" name="Google Shape;263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4" name="Google Shape;264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5" name="Google Shape;265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6" name="Google Shape;266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Best Practices to Stay Safe</a:t>
            </a:r>
            <a:endParaRPr/>
          </a:p>
        </p:txBody>
      </p:sp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1297500" y="1567550"/>
            <a:ext cx="56097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🔐 Don't click suspicious links or attachments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👁 Hover over links before clicking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🧠 Think before you act – verify with the sender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💬 Report suspicious emails to IT/security team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📱 Use MFA (Multi-Factor Authentication)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🔄 Keep software updated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442889_edtied2.jpg" id="273" name="Google Shape;273;p24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311675" y="666750"/>
            <a:ext cx="6965400" cy="35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900">
                <a:latin typeface="Arial"/>
                <a:ea typeface="Arial"/>
                <a:cs typeface="Arial"/>
                <a:sym typeface="Arial"/>
              </a:rPr>
              <a:t>Final Tips &amp; Resources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🔐 Use password managers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🧠 Stay alert for new phishing techniques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📘 Visit: https://phishing.org, https://staysafeonline.org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📧 Report phishing emails to: </a:t>
            </a:r>
            <a:r>
              <a:rPr lang="en-GB">
                <a:latin typeface="Roboto Mono"/>
                <a:ea typeface="Roboto Mono"/>
                <a:cs typeface="Roboto Mono"/>
                <a:sym typeface="Roboto Mono"/>
              </a:rPr>
              <a:t>security@[yourcompany].com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25"/>
          <p:cNvGrpSpPr/>
          <p:nvPr/>
        </p:nvGrpSpPr>
        <p:grpSpPr>
          <a:xfrm flipH="1">
            <a:off x="6200988" y="2725393"/>
            <a:ext cx="4808077" cy="2529935"/>
            <a:chOff x="4668343" y="3681816"/>
            <a:chExt cx="1230600" cy="647522"/>
          </a:xfrm>
        </p:grpSpPr>
        <p:sp>
          <p:nvSpPr>
            <p:cNvPr id="280" name="Google Shape;280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391250" lIns="391250" spcFirstLastPara="1" rIns="391250" wrap="square" tIns="391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991"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391250" lIns="391250" spcFirstLastPara="1" rIns="391250" wrap="square" tIns="391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391250" lIns="391250" spcFirstLastPara="1" rIns="391250" wrap="square" tIns="391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391250" lIns="391250" spcFirstLastPara="1" rIns="391250" wrap="square" tIns="391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391250" lIns="391250" spcFirstLastPara="1" rIns="391250" wrap="square" tIns="3912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509687" y="692700"/>
            <a:ext cx="8129100" cy="6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Takeaways &amp; Summary</a:t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3856357" y="1497376"/>
            <a:ext cx="4782300" cy="309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Phishing is a cyberattack to steal sensitive information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Recognize phishing by generic greetings and urgency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Spot fake websites through misspelled URLs and no HTTPS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Don't click suspicious links or attachments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-GB"/>
              <a:t>Use MFA and keep software updated</a:t>
            </a:r>
            <a:endParaRPr/>
          </a:p>
        </p:txBody>
      </p:sp>
      <p:pic>
        <p:nvPicPr>
          <p:cNvPr id="290" name="Google Shape;290;p2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88" y="1512575"/>
            <a:ext cx="3090600" cy="3090600"/>
          </a:xfrm>
          <a:prstGeom prst="roundRect">
            <a:avLst>
              <a:gd fmla="val 8343" name="adj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228600" y="227475"/>
            <a:ext cx="35571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95" name="Google Shape;295;p27"/>
          <p:cNvSpPr txBox="1"/>
          <p:nvPr>
            <p:ph idx="1" type="body"/>
          </p:nvPr>
        </p:nvSpPr>
        <p:spPr>
          <a:xfrm>
            <a:off x="228600" y="1599075"/>
            <a:ext cx="3557100" cy="331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Thank you for your time and attention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Your participation is greatly appreciated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Stay vigilant and secure online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-GB"/>
              <a:t>Report any suspicious activity immediately</a:t>
            </a:r>
            <a:endParaRPr/>
          </a:p>
        </p:txBody>
      </p:sp>
      <p:pic>
        <p:nvPicPr>
          <p:cNvPr id="296" name="Google Shape;296;p2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597" y="225225"/>
            <a:ext cx="4690800" cy="4690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